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Track" charset="1" panose="02000000000000000000"/>
      <p:regular r:id="rId24"/>
    </p:embeddedFont>
    <p:embeddedFont>
      <p:font typeface="Poppins" charset="1" panose="000005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png>
</file>

<file path=ppt/media/image12.sv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2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2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2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2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2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25.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26.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27.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8.png" Type="http://schemas.openxmlformats.org/officeDocument/2006/relationships/image"/><Relationship Id="rId7" Target="../media/image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png" Type="http://schemas.openxmlformats.org/officeDocument/2006/relationships/image"/><Relationship Id="rId5" Target="../media/image8.png" Type="http://schemas.openxmlformats.org/officeDocument/2006/relationships/image"/><Relationship Id="rId6" Target="../media/image9.png" Type="http://schemas.openxmlformats.org/officeDocument/2006/relationships/image"/><Relationship Id="rId7" Target="../media/image1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1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444"/>
            </a:stretch>
          </a:blipFill>
        </p:spPr>
      </p:sp>
      <p:sp>
        <p:nvSpPr>
          <p:cNvPr name="Freeform 3" id="3"/>
          <p:cNvSpPr/>
          <p:nvPr/>
        </p:nvSpPr>
        <p:spPr>
          <a:xfrm flipH="false" flipV="false" rot="0">
            <a:off x="8960120" y="596503"/>
            <a:ext cx="367761" cy="432197"/>
          </a:xfrm>
          <a:custGeom>
            <a:avLst/>
            <a:gdLst/>
            <a:ahLst/>
            <a:cxnLst/>
            <a:rect r="r" b="b" t="t" l="l"/>
            <a:pathLst>
              <a:path h="432197" w="367761">
                <a:moveTo>
                  <a:pt x="0" y="0"/>
                </a:moveTo>
                <a:lnTo>
                  <a:pt x="367760" y="0"/>
                </a:lnTo>
                <a:lnTo>
                  <a:pt x="367760" y="432197"/>
                </a:lnTo>
                <a:lnTo>
                  <a:pt x="0" y="4321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31747" y="812601"/>
            <a:ext cx="793907" cy="972279"/>
          </a:xfrm>
          <a:custGeom>
            <a:avLst/>
            <a:gdLst/>
            <a:ahLst/>
            <a:cxnLst/>
            <a:rect r="r" b="b" t="t" l="l"/>
            <a:pathLst>
              <a:path h="972279" w="793907">
                <a:moveTo>
                  <a:pt x="0" y="0"/>
                </a:moveTo>
                <a:lnTo>
                  <a:pt x="793906" y="0"/>
                </a:lnTo>
                <a:lnTo>
                  <a:pt x="793906" y="972279"/>
                </a:lnTo>
                <a:lnTo>
                  <a:pt x="0" y="972279"/>
                </a:lnTo>
                <a:lnTo>
                  <a:pt x="0" y="0"/>
                </a:lnTo>
                <a:close/>
              </a:path>
            </a:pathLst>
          </a:custGeom>
          <a:blipFill>
            <a:blip r:embed="rId5"/>
            <a:stretch>
              <a:fillRect l="0" t="0" r="0" b="-652"/>
            </a:stretch>
          </a:blipFill>
        </p:spPr>
      </p:sp>
      <p:sp>
        <p:nvSpPr>
          <p:cNvPr name="Freeform 5" id="5"/>
          <p:cNvSpPr/>
          <p:nvPr/>
        </p:nvSpPr>
        <p:spPr>
          <a:xfrm flipH="false" flipV="false" rot="0">
            <a:off x="15683204" y="812601"/>
            <a:ext cx="1728496" cy="972279"/>
          </a:xfrm>
          <a:custGeom>
            <a:avLst/>
            <a:gdLst/>
            <a:ahLst/>
            <a:cxnLst/>
            <a:rect r="r" b="b" t="t" l="l"/>
            <a:pathLst>
              <a:path h="972279" w="1728496">
                <a:moveTo>
                  <a:pt x="0" y="0"/>
                </a:moveTo>
                <a:lnTo>
                  <a:pt x="1728496" y="0"/>
                </a:lnTo>
                <a:lnTo>
                  <a:pt x="1728496" y="972279"/>
                </a:lnTo>
                <a:lnTo>
                  <a:pt x="0" y="972279"/>
                </a:lnTo>
                <a:lnTo>
                  <a:pt x="0" y="0"/>
                </a:lnTo>
                <a:close/>
              </a:path>
            </a:pathLst>
          </a:custGeom>
          <a:blipFill>
            <a:blip r:embed="rId6"/>
            <a:stretch>
              <a:fillRect l="0" t="0" r="0" b="0"/>
            </a:stretch>
          </a:blipFill>
        </p:spPr>
      </p:sp>
      <p:sp>
        <p:nvSpPr>
          <p:cNvPr name="TextBox 6" id="6"/>
          <p:cNvSpPr txBox="true"/>
          <p:nvPr/>
        </p:nvSpPr>
        <p:spPr>
          <a:xfrm rot="0">
            <a:off x="1574315" y="1624793"/>
            <a:ext cx="13956489" cy="1209700"/>
          </a:xfrm>
          <a:prstGeom prst="rect">
            <a:avLst/>
          </a:prstGeom>
        </p:spPr>
        <p:txBody>
          <a:bodyPr anchor="t" rtlCol="false" tIns="0" lIns="0" bIns="0" rIns="0">
            <a:spAutoFit/>
          </a:bodyPr>
          <a:lstStyle/>
          <a:p>
            <a:pPr algn="ctr">
              <a:lnSpc>
                <a:spcPts val="9000"/>
              </a:lnSpc>
            </a:pPr>
            <a:r>
              <a:rPr lang="en-US" sz="9000">
                <a:solidFill>
                  <a:srgbClr val="F0B92D"/>
                </a:solidFill>
                <a:latin typeface="Track"/>
                <a:ea typeface="Track"/>
                <a:cs typeface="Track"/>
                <a:sym typeface="Track"/>
              </a:rPr>
              <a:t>pizza Sales Project</a:t>
            </a:r>
          </a:p>
        </p:txBody>
      </p:sp>
      <p:sp>
        <p:nvSpPr>
          <p:cNvPr name="TextBox 7" id="7"/>
          <p:cNvSpPr txBox="true"/>
          <p:nvPr/>
        </p:nvSpPr>
        <p:spPr>
          <a:xfrm rot="0">
            <a:off x="6734485" y="3128614"/>
            <a:ext cx="4819031" cy="436244"/>
          </a:xfrm>
          <a:prstGeom prst="rect">
            <a:avLst/>
          </a:prstGeom>
        </p:spPr>
        <p:txBody>
          <a:bodyPr anchor="t" rtlCol="false" tIns="0" lIns="0" bIns="0" rIns="0">
            <a:spAutoFit/>
          </a:bodyPr>
          <a:lstStyle/>
          <a:p>
            <a:pPr algn="ctr">
              <a:lnSpc>
                <a:spcPts val="3299"/>
              </a:lnSpc>
              <a:spcBef>
                <a:spcPct val="0"/>
              </a:spcBef>
            </a:pPr>
            <a:r>
              <a:rPr lang="en-US" sz="3299">
                <a:solidFill>
                  <a:srgbClr val="F0B92D"/>
                </a:solidFill>
                <a:latin typeface="Track"/>
                <a:ea typeface="Track"/>
                <a:cs typeface="Track"/>
                <a:sym typeface="Track"/>
              </a:rPr>
              <a:t>by Mayank Chauhan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261035" y="2627917"/>
            <a:ext cx="13765929" cy="5953765"/>
          </a:xfrm>
          <a:custGeom>
            <a:avLst/>
            <a:gdLst/>
            <a:ahLst/>
            <a:cxnLst/>
            <a:rect r="r" b="b" t="t" l="l"/>
            <a:pathLst>
              <a:path h="5953765" w="13765929">
                <a:moveTo>
                  <a:pt x="0" y="0"/>
                </a:moveTo>
                <a:lnTo>
                  <a:pt x="13765930" y="0"/>
                </a:lnTo>
                <a:lnTo>
                  <a:pt x="13765930" y="5953765"/>
                </a:lnTo>
                <a:lnTo>
                  <a:pt x="0" y="5953765"/>
                </a:lnTo>
                <a:lnTo>
                  <a:pt x="0" y="0"/>
                </a:lnTo>
                <a:close/>
              </a:path>
            </a:pathLst>
          </a:custGeom>
          <a:blipFill>
            <a:blip r:embed="rId7"/>
            <a:stretch>
              <a:fillRect l="0" t="0" r="0" b="0"/>
            </a:stretch>
          </a:blipFill>
        </p:spPr>
      </p:sp>
      <p:sp>
        <p:nvSpPr>
          <p:cNvPr name="TextBox 8" id="8"/>
          <p:cNvSpPr txBox="true"/>
          <p:nvPr/>
        </p:nvSpPr>
        <p:spPr>
          <a:xfrm rot="0">
            <a:off x="1028700" y="1747138"/>
            <a:ext cx="16230600" cy="375955"/>
          </a:xfrm>
          <a:prstGeom prst="rect">
            <a:avLst/>
          </a:prstGeom>
        </p:spPr>
        <p:txBody>
          <a:bodyPr anchor="t" rtlCol="false" tIns="0" lIns="0" bIns="0" rIns="0">
            <a:spAutoFit/>
          </a:bodyPr>
          <a:lstStyle/>
          <a:p>
            <a:pPr algn="l">
              <a:lnSpc>
                <a:spcPts val="2500"/>
              </a:lnSpc>
            </a:pPr>
            <a:r>
              <a:rPr lang="en-US" sz="2500">
                <a:solidFill>
                  <a:srgbClr val="F0B92D"/>
                </a:solidFill>
                <a:latin typeface="Track"/>
                <a:ea typeface="Track"/>
                <a:cs typeface="Track"/>
                <a:sym typeface="Track"/>
              </a:rPr>
              <a:t>Join the necessary tables to find the total quantity of each pizza category ordered.</a:t>
            </a:r>
          </a:p>
          <a:p>
            <a:pPr algn="l">
              <a:lnSpc>
                <a:spcPts val="50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682373" y="2601990"/>
            <a:ext cx="12923254" cy="6300086"/>
          </a:xfrm>
          <a:custGeom>
            <a:avLst/>
            <a:gdLst/>
            <a:ahLst/>
            <a:cxnLst/>
            <a:rect r="r" b="b" t="t" l="l"/>
            <a:pathLst>
              <a:path h="6300086" w="12923254">
                <a:moveTo>
                  <a:pt x="0" y="0"/>
                </a:moveTo>
                <a:lnTo>
                  <a:pt x="12923254" y="0"/>
                </a:lnTo>
                <a:lnTo>
                  <a:pt x="12923254" y="6300087"/>
                </a:lnTo>
                <a:lnTo>
                  <a:pt x="0" y="6300087"/>
                </a:lnTo>
                <a:lnTo>
                  <a:pt x="0" y="0"/>
                </a:lnTo>
                <a:close/>
              </a:path>
            </a:pathLst>
          </a:custGeom>
          <a:blipFill>
            <a:blip r:embed="rId7"/>
            <a:stretch>
              <a:fillRect l="0" t="0" r="0" b="0"/>
            </a:stretch>
          </a:blipFill>
        </p:spPr>
      </p:sp>
      <p:sp>
        <p:nvSpPr>
          <p:cNvPr name="TextBox 8" id="8"/>
          <p:cNvSpPr txBox="true"/>
          <p:nvPr/>
        </p:nvSpPr>
        <p:spPr>
          <a:xfrm rot="0">
            <a:off x="1028700" y="1756663"/>
            <a:ext cx="16230600" cy="613415"/>
          </a:xfrm>
          <a:prstGeom prst="rect">
            <a:avLst/>
          </a:prstGeom>
        </p:spPr>
        <p:txBody>
          <a:bodyPr anchor="t" rtlCol="false" tIns="0" lIns="0" bIns="0" rIns="0">
            <a:spAutoFit/>
          </a:bodyPr>
          <a:lstStyle/>
          <a:p>
            <a:pPr algn="l">
              <a:lnSpc>
                <a:spcPts val="3400"/>
              </a:lnSpc>
            </a:pPr>
            <a:r>
              <a:rPr lang="en-US" sz="3400">
                <a:solidFill>
                  <a:srgbClr val="F0B92D"/>
                </a:solidFill>
                <a:latin typeface="Track"/>
                <a:ea typeface="Track"/>
                <a:cs typeface="Track"/>
                <a:sym typeface="Track"/>
              </a:rPr>
              <a:t>Determine the distribution of orders by hour of the day.</a:t>
            </a:r>
          </a:p>
          <a:p>
            <a:pPr algn="l">
              <a:lnSpc>
                <a:spcPts val="1400"/>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799584" y="2424135"/>
            <a:ext cx="12688833" cy="6106501"/>
          </a:xfrm>
          <a:custGeom>
            <a:avLst/>
            <a:gdLst/>
            <a:ahLst/>
            <a:cxnLst/>
            <a:rect r="r" b="b" t="t" l="l"/>
            <a:pathLst>
              <a:path h="6106501" w="12688833">
                <a:moveTo>
                  <a:pt x="0" y="0"/>
                </a:moveTo>
                <a:lnTo>
                  <a:pt x="12688832" y="0"/>
                </a:lnTo>
                <a:lnTo>
                  <a:pt x="12688832" y="6106500"/>
                </a:lnTo>
                <a:lnTo>
                  <a:pt x="0" y="6106500"/>
                </a:lnTo>
                <a:lnTo>
                  <a:pt x="0" y="0"/>
                </a:lnTo>
                <a:close/>
              </a:path>
            </a:pathLst>
          </a:custGeom>
          <a:blipFill>
            <a:blip r:embed="rId7"/>
            <a:stretch>
              <a:fillRect l="0" t="0" r="0" b="0"/>
            </a:stretch>
          </a:blipFill>
        </p:spPr>
      </p:sp>
      <p:sp>
        <p:nvSpPr>
          <p:cNvPr name="TextBox 8" id="8"/>
          <p:cNvSpPr txBox="true"/>
          <p:nvPr/>
        </p:nvSpPr>
        <p:spPr>
          <a:xfrm rot="0">
            <a:off x="1028700" y="1756663"/>
            <a:ext cx="16230600" cy="560710"/>
          </a:xfrm>
          <a:prstGeom prst="rect">
            <a:avLst/>
          </a:prstGeom>
        </p:spPr>
        <p:txBody>
          <a:bodyPr anchor="t" rtlCol="false" tIns="0" lIns="0" bIns="0" rIns="0">
            <a:spAutoFit/>
          </a:bodyPr>
          <a:lstStyle/>
          <a:p>
            <a:pPr algn="l">
              <a:lnSpc>
                <a:spcPts val="3000"/>
              </a:lnSpc>
            </a:pPr>
            <a:r>
              <a:rPr lang="en-US" sz="3000">
                <a:solidFill>
                  <a:srgbClr val="F0B92D"/>
                </a:solidFill>
                <a:latin typeface="Track"/>
                <a:ea typeface="Track"/>
                <a:cs typeface="Track"/>
                <a:sym typeface="Track"/>
              </a:rPr>
              <a:t>Join relevant tables to find the category-wise distribution of pizzas.</a:t>
            </a:r>
          </a:p>
          <a:p>
            <a:pPr algn="l">
              <a:lnSpc>
                <a:spcPts val="1400"/>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853585" y="2381755"/>
            <a:ext cx="12580829" cy="6148880"/>
          </a:xfrm>
          <a:custGeom>
            <a:avLst/>
            <a:gdLst/>
            <a:ahLst/>
            <a:cxnLst/>
            <a:rect r="r" b="b" t="t" l="l"/>
            <a:pathLst>
              <a:path h="6148880" w="12580829">
                <a:moveTo>
                  <a:pt x="0" y="0"/>
                </a:moveTo>
                <a:lnTo>
                  <a:pt x="12580830" y="0"/>
                </a:lnTo>
                <a:lnTo>
                  <a:pt x="12580830" y="6148880"/>
                </a:lnTo>
                <a:lnTo>
                  <a:pt x="0" y="6148880"/>
                </a:lnTo>
                <a:lnTo>
                  <a:pt x="0" y="0"/>
                </a:lnTo>
                <a:close/>
              </a:path>
            </a:pathLst>
          </a:custGeom>
          <a:blipFill>
            <a:blip r:embed="rId7"/>
            <a:stretch>
              <a:fillRect l="0" t="0" r="0" b="0"/>
            </a:stretch>
          </a:blipFill>
        </p:spPr>
      </p:sp>
      <p:sp>
        <p:nvSpPr>
          <p:cNvPr name="TextBox 8" id="8"/>
          <p:cNvSpPr txBox="true"/>
          <p:nvPr/>
        </p:nvSpPr>
        <p:spPr>
          <a:xfrm rot="0">
            <a:off x="1028700" y="1728088"/>
            <a:ext cx="16230600" cy="505466"/>
          </a:xfrm>
          <a:prstGeom prst="rect">
            <a:avLst/>
          </a:prstGeom>
        </p:spPr>
        <p:txBody>
          <a:bodyPr anchor="t" rtlCol="false" tIns="0" lIns="0" bIns="0" rIns="0">
            <a:spAutoFit/>
          </a:bodyPr>
          <a:lstStyle/>
          <a:p>
            <a:pPr algn="l">
              <a:lnSpc>
                <a:spcPts val="2400"/>
              </a:lnSpc>
            </a:pPr>
            <a:r>
              <a:rPr lang="en-US" sz="2400">
                <a:solidFill>
                  <a:srgbClr val="F0B92D"/>
                </a:solidFill>
                <a:latin typeface="Track"/>
                <a:ea typeface="Track"/>
                <a:cs typeface="Track"/>
                <a:sym typeface="Track"/>
              </a:rPr>
              <a:t>Group the orders by date and calculate the average number of pizzas ordered per day.</a:t>
            </a:r>
          </a:p>
          <a:p>
            <a:pPr algn="l">
              <a:lnSpc>
                <a:spcPts val="1400"/>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717665" y="2401193"/>
            <a:ext cx="12852669" cy="6249610"/>
          </a:xfrm>
          <a:custGeom>
            <a:avLst/>
            <a:gdLst/>
            <a:ahLst/>
            <a:cxnLst/>
            <a:rect r="r" b="b" t="t" l="l"/>
            <a:pathLst>
              <a:path h="6249610" w="12852669">
                <a:moveTo>
                  <a:pt x="0" y="0"/>
                </a:moveTo>
                <a:lnTo>
                  <a:pt x="12852670" y="0"/>
                </a:lnTo>
                <a:lnTo>
                  <a:pt x="12852670" y="6249611"/>
                </a:lnTo>
                <a:lnTo>
                  <a:pt x="0" y="6249611"/>
                </a:lnTo>
                <a:lnTo>
                  <a:pt x="0" y="0"/>
                </a:lnTo>
                <a:close/>
              </a:path>
            </a:pathLst>
          </a:custGeom>
          <a:blipFill>
            <a:blip r:embed="rId7"/>
            <a:stretch>
              <a:fillRect l="0" t="0" r="0" b="0"/>
            </a:stretch>
          </a:blipFill>
        </p:spPr>
      </p:sp>
      <p:sp>
        <p:nvSpPr>
          <p:cNvPr name="TextBox 8" id="8"/>
          <p:cNvSpPr txBox="true"/>
          <p:nvPr/>
        </p:nvSpPr>
        <p:spPr>
          <a:xfrm rot="0">
            <a:off x="1028700" y="1756663"/>
            <a:ext cx="16230600" cy="644530"/>
          </a:xfrm>
          <a:prstGeom prst="rect">
            <a:avLst/>
          </a:prstGeom>
        </p:spPr>
        <p:txBody>
          <a:bodyPr anchor="t" rtlCol="false" tIns="0" lIns="0" bIns="0" rIns="0">
            <a:spAutoFit/>
          </a:bodyPr>
          <a:lstStyle/>
          <a:p>
            <a:pPr algn="l">
              <a:lnSpc>
                <a:spcPts val="3000"/>
              </a:lnSpc>
            </a:pPr>
            <a:r>
              <a:rPr lang="en-US" sz="3000">
                <a:solidFill>
                  <a:srgbClr val="F0B92D"/>
                </a:solidFill>
                <a:latin typeface="Track"/>
                <a:ea typeface="Track"/>
                <a:cs typeface="Track"/>
                <a:sym typeface="Track"/>
              </a:rPr>
              <a:t>Determine the top 3 most ordered pizza types based on revenue.</a:t>
            </a:r>
          </a:p>
          <a:p>
            <a:pPr algn="l">
              <a:lnSpc>
                <a:spcPts val="2000"/>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994481" y="2432334"/>
            <a:ext cx="12299037" cy="6825966"/>
          </a:xfrm>
          <a:custGeom>
            <a:avLst/>
            <a:gdLst/>
            <a:ahLst/>
            <a:cxnLst/>
            <a:rect r="r" b="b" t="t" l="l"/>
            <a:pathLst>
              <a:path h="6825966" w="12299037">
                <a:moveTo>
                  <a:pt x="0" y="0"/>
                </a:moveTo>
                <a:lnTo>
                  <a:pt x="12299038" y="0"/>
                </a:lnTo>
                <a:lnTo>
                  <a:pt x="12299038" y="6825966"/>
                </a:lnTo>
                <a:lnTo>
                  <a:pt x="0" y="6825966"/>
                </a:lnTo>
                <a:lnTo>
                  <a:pt x="0" y="0"/>
                </a:lnTo>
                <a:close/>
              </a:path>
            </a:pathLst>
          </a:custGeom>
          <a:blipFill>
            <a:blip r:embed="rId7"/>
            <a:stretch>
              <a:fillRect l="0" t="0" r="0" b="0"/>
            </a:stretch>
          </a:blipFill>
        </p:spPr>
      </p:sp>
      <p:sp>
        <p:nvSpPr>
          <p:cNvPr name="TextBox 8" id="8"/>
          <p:cNvSpPr txBox="true"/>
          <p:nvPr/>
        </p:nvSpPr>
        <p:spPr>
          <a:xfrm rot="0">
            <a:off x="1028700" y="1766188"/>
            <a:ext cx="16230600" cy="424183"/>
          </a:xfrm>
          <a:prstGeom prst="rect">
            <a:avLst/>
          </a:prstGeom>
        </p:spPr>
        <p:txBody>
          <a:bodyPr anchor="t" rtlCol="false" tIns="0" lIns="0" bIns="0" rIns="0">
            <a:spAutoFit/>
          </a:bodyPr>
          <a:lstStyle/>
          <a:p>
            <a:pPr algn="l">
              <a:lnSpc>
                <a:spcPts val="3200"/>
              </a:lnSpc>
            </a:pPr>
            <a:r>
              <a:rPr lang="en-US" sz="3200">
                <a:solidFill>
                  <a:srgbClr val="F0B92D"/>
                </a:solidFill>
                <a:latin typeface="Track"/>
                <a:ea typeface="Track"/>
                <a:cs typeface="Track"/>
                <a:sym typeface="Track"/>
              </a:rPr>
              <a:t>Insights of pizza sales based on ‘Classic’ category.</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960439" y="2393689"/>
            <a:ext cx="12230933" cy="6864611"/>
          </a:xfrm>
          <a:custGeom>
            <a:avLst/>
            <a:gdLst/>
            <a:ahLst/>
            <a:cxnLst/>
            <a:rect r="r" b="b" t="t" l="l"/>
            <a:pathLst>
              <a:path h="6864611" w="12230933">
                <a:moveTo>
                  <a:pt x="0" y="0"/>
                </a:moveTo>
                <a:lnTo>
                  <a:pt x="12230933" y="0"/>
                </a:lnTo>
                <a:lnTo>
                  <a:pt x="12230933" y="6864611"/>
                </a:lnTo>
                <a:lnTo>
                  <a:pt x="0" y="6864611"/>
                </a:lnTo>
                <a:lnTo>
                  <a:pt x="0" y="0"/>
                </a:lnTo>
                <a:close/>
              </a:path>
            </a:pathLst>
          </a:custGeom>
          <a:blipFill>
            <a:blip r:embed="rId7"/>
            <a:stretch>
              <a:fillRect l="0" t="0" r="0" b="0"/>
            </a:stretch>
          </a:blipFill>
        </p:spPr>
      </p:sp>
      <p:sp>
        <p:nvSpPr>
          <p:cNvPr name="TextBox 8" id="8"/>
          <p:cNvSpPr txBox="true"/>
          <p:nvPr/>
        </p:nvSpPr>
        <p:spPr>
          <a:xfrm rot="0">
            <a:off x="1028700" y="1766188"/>
            <a:ext cx="16230600" cy="424183"/>
          </a:xfrm>
          <a:prstGeom prst="rect">
            <a:avLst/>
          </a:prstGeom>
        </p:spPr>
        <p:txBody>
          <a:bodyPr anchor="t" rtlCol="false" tIns="0" lIns="0" bIns="0" rIns="0">
            <a:spAutoFit/>
          </a:bodyPr>
          <a:lstStyle/>
          <a:p>
            <a:pPr algn="l">
              <a:lnSpc>
                <a:spcPts val="3200"/>
              </a:lnSpc>
            </a:pPr>
            <a:r>
              <a:rPr lang="en-US" sz="3200">
                <a:solidFill>
                  <a:srgbClr val="F0B92D"/>
                </a:solidFill>
                <a:latin typeface="Track"/>
                <a:ea typeface="Track"/>
                <a:cs typeface="Track"/>
                <a:sym typeface="Track"/>
              </a:rPr>
              <a:t>Insights of pizza sales based on ‘L’ PIZZA SIZE.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3057989" y="2695196"/>
            <a:ext cx="12172021" cy="6892407"/>
          </a:xfrm>
          <a:custGeom>
            <a:avLst/>
            <a:gdLst/>
            <a:ahLst/>
            <a:cxnLst/>
            <a:rect r="r" b="b" t="t" l="l"/>
            <a:pathLst>
              <a:path h="6892407" w="12172021">
                <a:moveTo>
                  <a:pt x="0" y="0"/>
                </a:moveTo>
                <a:lnTo>
                  <a:pt x="12172022" y="0"/>
                </a:lnTo>
                <a:lnTo>
                  <a:pt x="12172022" y="6892407"/>
                </a:lnTo>
                <a:lnTo>
                  <a:pt x="0" y="6892407"/>
                </a:lnTo>
                <a:lnTo>
                  <a:pt x="0" y="0"/>
                </a:lnTo>
                <a:close/>
              </a:path>
            </a:pathLst>
          </a:custGeom>
          <a:blipFill>
            <a:blip r:embed="rId7"/>
            <a:stretch>
              <a:fillRect l="0" t="0" r="0" b="0"/>
            </a:stretch>
          </a:blipFill>
        </p:spPr>
      </p:sp>
      <p:sp>
        <p:nvSpPr>
          <p:cNvPr name="TextBox 8" id="8"/>
          <p:cNvSpPr txBox="true"/>
          <p:nvPr/>
        </p:nvSpPr>
        <p:spPr>
          <a:xfrm rot="0">
            <a:off x="1028700" y="1766188"/>
            <a:ext cx="16230600" cy="424183"/>
          </a:xfrm>
          <a:prstGeom prst="rect">
            <a:avLst/>
          </a:prstGeom>
        </p:spPr>
        <p:txBody>
          <a:bodyPr anchor="t" rtlCol="false" tIns="0" lIns="0" bIns="0" rIns="0">
            <a:spAutoFit/>
          </a:bodyPr>
          <a:lstStyle/>
          <a:p>
            <a:pPr algn="l">
              <a:lnSpc>
                <a:spcPts val="3200"/>
              </a:lnSpc>
            </a:pPr>
            <a:r>
              <a:rPr lang="en-US" sz="3200">
                <a:solidFill>
                  <a:srgbClr val="F0B92D"/>
                </a:solidFill>
                <a:latin typeface="Track"/>
                <a:ea typeface="Track"/>
                <a:cs typeface="Track"/>
                <a:sym typeface="Track"/>
              </a:rPr>
              <a:t>Insights of pizza sales based on ‘The spicy italian’ PIZZA.</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444"/>
            </a:stretch>
          </a:blipFill>
        </p:spPr>
      </p:sp>
      <p:sp>
        <p:nvSpPr>
          <p:cNvPr name="TextBox 3" id="3"/>
          <p:cNvSpPr txBox="true"/>
          <p:nvPr/>
        </p:nvSpPr>
        <p:spPr>
          <a:xfrm rot="0">
            <a:off x="3693910" y="2308322"/>
            <a:ext cx="11267941" cy="1619256"/>
          </a:xfrm>
          <a:prstGeom prst="rect">
            <a:avLst/>
          </a:prstGeom>
        </p:spPr>
        <p:txBody>
          <a:bodyPr anchor="t" rtlCol="false" tIns="0" lIns="0" bIns="0" rIns="0">
            <a:spAutoFit/>
          </a:bodyPr>
          <a:lstStyle/>
          <a:p>
            <a:pPr algn="ctr">
              <a:lnSpc>
                <a:spcPts val="12000"/>
              </a:lnSpc>
            </a:pPr>
            <a:r>
              <a:rPr lang="en-US" sz="12000">
                <a:solidFill>
                  <a:srgbClr val="F0B92D"/>
                </a:solidFill>
                <a:latin typeface="Track"/>
                <a:ea typeface="Track"/>
                <a:cs typeface="Track"/>
                <a:sym typeface="Track"/>
              </a:rPr>
              <a:t>thank you!</a:t>
            </a:r>
          </a:p>
        </p:txBody>
      </p:sp>
      <p:sp>
        <p:nvSpPr>
          <p:cNvPr name="Freeform 4" id="4"/>
          <p:cNvSpPr/>
          <p:nvPr/>
        </p:nvSpPr>
        <p:spPr>
          <a:xfrm flipH="false" flipV="false" rot="0">
            <a:off x="8960120" y="1028700"/>
            <a:ext cx="367761" cy="432197"/>
          </a:xfrm>
          <a:custGeom>
            <a:avLst/>
            <a:gdLst/>
            <a:ahLst/>
            <a:cxnLst/>
            <a:rect r="r" b="b" t="t" l="l"/>
            <a:pathLst>
              <a:path h="432197" w="367761">
                <a:moveTo>
                  <a:pt x="0" y="0"/>
                </a:moveTo>
                <a:lnTo>
                  <a:pt x="367760" y="0"/>
                </a:lnTo>
                <a:lnTo>
                  <a:pt x="367760" y="432197"/>
                </a:lnTo>
                <a:lnTo>
                  <a:pt x="0" y="4321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6172626">
            <a:off x="9334621" y="2649685"/>
            <a:ext cx="13381390" cy="6891416"/>
          </a:xfrm>
          <a:custGeom>
            <a:avLst/>
            <a:gdLst/>
            <a:ahLst/>
            <a:cxnLst/>
            <a:rect r="r" b="b" t="t" l="l"/>
            <a:pathLst>
              <a:path h="6891416" w="13381390">
                <a:moveTo>
                  <a:pt x="0" y="0"/>
                </a:moveTo>
                <a:lnTo>
                  <a:pt x="13381390" y="0"/>
                </a:lnTo>
                <a:lnTo>
                  <a:pt x="13381390" y="6891416"/>
                </a:lnTo>
                <a:lnTo>
                  <a:pt x="0" y="6891416"/>
                </a:lnTo>
                <a:lnTo>
                  <a:pt x="0" y="0"/>
                </a:lnTo>
                <a:close/>
              </a:path>
            </a:pathLst>
          </a:custGeom>
          <a:blipFill>
            <a:blip r:embed="rId2"/>
            <a:stretch>
              <a:fillRect l="0" t="0" r="0" b="0"/>
            </a:stretch>
          </a:blipFill>
        </p:spPr>
      </p:sp>
      <p:sp>
        <p:nvSpPr>
          <p:cNvPr name="Freeform 3" id="3"/>
          <p:cNvSpPr/>
          <p:nvPr/>
        </p:nvSpPr>
        <p:spPr>
          <a:xfrm flipH="false" flipV="false" rot="0">
            <a:off x="10310022" y="1957236"/>
            <a:ext cx="10035476" cy="6372527"/>
          </a:xfrm>
          <a:custGeom>
            <a:avLst/>
            <a:gdLst/>
            <a:ahLst/>
            <a:cxnLst/>
            <a:rect r="r" b="b" t="t" l="l"/>
            <a:pathLst>
              <a:path h="6372527" w="10035476">
                <a:moveTo>
                  <a:pt x="0" y="0"/>
                </a:moveTo>
                <a:lnTo>
                  <a:pt x="10035475" y="0"/>
                </a:lnTo>
                <a:lnTo>
                  <a:pt x="10035475" y="6372528"/>
                </a:lnTo>
                <a:lnTo>
                  <a:pt x="0" y="6372528"/>
                </a:lnTo>
                <a:lnTo>
                  <a:pt x="0" y="0"/>
                </a:lnTo>
                <a:close/>
              </a:path>
            </a:pathLst>
          </a:custGeom>
          <a:blipFill>
            <a:blip r:embed="rId3"/>
            <a:stretch>
              <a:fillRect l="0" t="0" r="0" b="0"/>
            </a:stretch>
          </a:blipFill>
        </p:spPr>
      </p:sp>
      <p:sp>
        <p:nvSpPr>
          <p:cNvPr name="Freeform 4" id="4"/>
          <p:cNvSpPr/>
          <p:nvPr/>
        </p:nvSpPr>
        <p:spPr>
          <a:xfrm flipH="false" flipV="false" rot="0">
            <a:off x="1482615" y="2138833"/>
            <a:ext cx="367761" cy="432197"/>
          </a:xfrm>
          <a:custGeom>
            <a:avLst/>
            <a:gdLst/>
            <a:ahLst/>
            <a:cxnLst/>
            <a:rect r="r" b="b" t="t" l="l"/>
            <a:pathLst>
              <a:path h="432197" w="367761">
                <a:moveTo>
                  <a:pt x="0" y="0"/>
                </a:moveTo>
                <a:lnTo>
                  <a:pt x="367761" y="0"/>
                </a:lnTo>
                <a:lnTo>
                  <a:pt x="367761" y="432198"/>
                </a:lnTo>
                <a:lnTo>
                  <a:pt x="0" y="4321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2063558">
            <a:off x="11383994" y="8095244"/>
            <a:ext cx="1285177" cy="2326113"/>
          </a:xfrm>
          <a:custGeom>
            <a:avLst/>
            <a:gdLst/>
            <a:ahLst/>
            <a:cxnLst/>
            <a:rect r="r" b="b" t="t" l="l"/>
            <a:pathLst>
              <a:path h="2326113" w="1285177">
                <a:moveTo>
                  <a:pt x="0" y="0"/>
                </a:moveTo>
                <a:lnTo>
                  <a:pt x="1285177" y="0"/>
                </a:lnTo>
                <a:lnTo>
                  <a:pt x="1285177" y="2326112"/>
                </a:lnTo>
                <a:lnTo>
                  <a:pt x="0" y="2326112"/>
                </a:lnTo>
                <a:lnTo>
                  <a:pt x="0" y="0"/>
                </a:lnTo>
                <a:close/>
              </a:path>
            </a:pathLst>
          </a:custGeom>
          <a:blipFill>
            <a:blip r:embed="rId6"/>
            <a:stretch>
              <a:fillRect l="0" t="0" r="0" b="0"/>
            </a:stretch>
          </a:blipFill>
        </p:spPr>
      </p:sp>
      <p:sp>
        <p:nvSpPr>
          <p:cNvPr name="TextBox 6" id="6"/>
          <p:cNvSpPr txBox="true"/>
          <p:nvPr/>
        </p:nvSpPr>
        <p:spPr>
          <a:xfrm rot="0">
            <a:off x="1482615" y="5469284"/>
            <a:ext cx="7831745" cy="1195070"/>
          </a:xfrm>
          <a:prstGeom prst="rect">
            <a:avLst/>
          </a:prstGeom>
        </p:spPr>
        <p:txBody>
          <a:bodyPr anchor="t" rtlCol="false" tIns="0" lIns="0" bIns="0" rIns="0">
            <a:spAutoFit/>
          </a:bodyPr>
          <a:lstStyle/>
          <a:p>
            <a:pPr algn="just">
              <a:lnSpc>
                <a:spcPts val="2380"/>
              </a:lnSpc>
            </a:pPr>
            <a:r>
              <a:rPr lang="en-US" sz="1700">
                <a:solidFill>
                  <a:srgbClr val="FFFFFF"/>
                </a:solidFill>
                <a:latin typeface="Poppins"/>
                <a:ea typeface="Poppins"/>
                <a:cs typeface="Poppins"/>
                <a:sym typeface="Poppins"/>
              </a:rPr>
              <a:t>This project focuses on analyzing pizza sales data using Power BI for interactive data visualization and SQL for data extraction and problem-solving. The primary goal is to gain actionable insights into the business performance through detailed analysis of sales metrics.</a:t>
            </a:r>
          </a:p>
        </p:txBody>
      </p:sp>
      <p:sp>
        <p:nvSpPr>
          <p:cNvPr name="Freeform 7" id="7"/>
          <p:cNvSpPr/>
          <p:nvPr/>
        </p:nvSpPr>
        <p:spPr>
          <a:xfrm flipH="false" flipV="false" rot="8498823">
            <a:off x="13796815" y="9757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6"/>
            <a:stretch>
              <a:fillRect l="0" t="0" r="0" b="0"/>
            </a:stretch>
          </a:blipFill>
        </p:spPr>
      </p:sp>
      <p:sp>
        <p:nvSpPr>
          <p:cNvPr name="Freeform 8" id="8"/>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6"/>
            <a:stretch>
              <a:fillRect l="0" t="0" r="0" b="0"/>
            </a:stretch>
          </a:blipFill>
        </p:spPr>
      </p:sp>
      <p:sp>
        <p:nvSpPr>
          <p:cNvPr name="Freeform 9" id="9"/>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7"/>
            <a:stretch>
              <a:fillRect l="0" t="0" r="0" b="0"/>
            </a:stretch>
          </a:blipFill>
        </p:spPr>
      </p:sp>
      <p:sp>
        <p:nvSpPr>
          <p:cNvPr name="TextBox 10" id="10"/>
          <p:cNvSpPr txBox="true"/>
          <p:nvPr/>
        </p:nvSpPr>
        <p:spPr>
          <a:xfrm rot="0">
            <a:off x="1482615" y="3213097"/>
            <a:ext cx="4018961" cy="539750"/>
          </a:xfrm>
          <a:prstGeom prst="rect">
            <a:avLst/>
          </a:prstGeom>
        </p:spPr>
        <p:txBody>
          <a:bodyPr anchor="t" rtlCol="false" tIns="0" lIns="0" bIns="0" rIns="0">
            <a:spAutoFit/>
          </a:bodyPr>
          <a:lstStyle/>
          <a:p>
            <a:pPr algn="l">
              <a:lnSpc>
                <a:spcPts val="3999"/>
              </a:lnSpc>
            </a:pPr>
            <a:r>
              <a:rPr lang="en-US" sz="3999">
                <a:solidFill>
                  <a:srgbClr val="FFFFFF"/>
                </a:solidFill>
                <a:latin typeface="Track"/>
                <a:ea typeface="Track"/>
                <a:cs typeface="Track"/>
                <a:sym typeface="Track"/>
              </a:rPr>
              <a:t>about the</a:t>
            </a:r>
          </a:p>
        </p:txBody>
      </p:sp>
      <p:sp>
        <p:nvSpPr>
          <p:cNvPr name="TextBox 11" id="11"/>
          <p:cNvSpPr txBox="true"/>
          <p:nvPr/>
        </p:nvSpPr>
        <p:spPr>
          <a:xfrm rot="0">
            <a:off x="1482615" y="4039645"/>
            <a:ext cx="7831745" cy="1079501"/>
          </a:xfrm>
          <a:prstGeom prst="rect">
            <a:avLst/>
          </a:prstGeom>
        </p:spPr>
        <p:txBody>
          <a:bodyPr anchor="t" rtlCol="false" tIns="0" lIns="0" bIns="0" rIns="0">
            <a:spAutoFit/>
          </a:bodyPr>
          <a:lstStyle/>
          <a:p>
            <a:pPr algn="l">
              <a:lnSpc>
                <a:spcPts val="8000"/>
              </a:lnSpc>
            </a:pPr>
            <a:r>
              <a:rPr lang="en-US" sz="8000">
                <a:solidFill>
                  <a:srgbClr val="F0B92D"/>
                </a:solidFill>
                <a:latin typeface="Track"/>
                <a:ea typeface="Track"/>
                <a:cs typeface="Track"/>
                <a:sym typeface="Track"/>
              </a:rPr>
              <a:t>project</a:t>
            </a:r>
          </a:p>
        </p:txBody>
      </p:sp>
      <p:sp>
        <p:nvSpPr>
          <p:cNvPr name="TextBox 12" id="12"/>
          <p:cNvSpPr txBox="true"/>
          <p:nvPr/>
        </p:nvSpPr>
        <p:spPr>
          <a:xfrm rot="0">
            <a:off x="1482615" y="7016778"/>
            <a:ext cx="7831745" cy="899795"/>
          </a:xfrm>
          <a:prstGeom prst="rect">
            <a:avLst/>
          </a:prstGeom>
        </p:spPr>
        <p:txBody>
          <a:bodyPr anchor="t" rtlCol="false" tIns="0" lIns="0" bIns="0" rIns="0">
            <a:spAutoFit/>
          </a:bodyPr>
          <a:lstStyle/>
          <a:p>
            <a:pPr algn="just">
              <a:lnSpc>
                <a:spcPts val="2380"/>
              </a:lnSpc>
            </a:pPr>
            <a:r>
              <a:rPr lang="en-US" sz="1700">
                <a:solidFill>
                  <a:srgbClr val="FFFFFF"/>
                </a:solidFill>
                <a:latin typeface="Poppins"/>
                <a:ea typeface="Poppins"/>
                <a:cs typeface="Poppins"/>
                <a:sym typeface="Poppins"/>
              </a:rPr>
              <a:t>Together, Power BI and SQL enable a comprehensive sales analysis to support better decision-making and uncover growth opportunities in the pizza business.</a:t>
            </a:r>
          </a:p>
        </p:txBody>
      </p:sp>
      <p:sp>
        <p:nvSpPr>
          <p:cNvPr name="Freeform 13" id="13"/>
          <p:cNvSpPr/>
          <p:nvPr/>
        </p:nvSpPr>
        <p:spPr>
          <a:xfrm flipH="false" flipV="false" rot="0">
            <a:off x="7805628" y="-313027"/>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7"/>
            <a:stretch>
              <a:fillRect l="0" t="0" r="0" b="0"/>
            </a:stretch>
          </a:blipFill>
        </p:spPr>
      </p:sp>
      <p:sp>
        <p:nvSpPr>
          <p:cNvPr name="Freeform 14" id="14"/>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7"/>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8444" r="0" b="0"/>
            </a:stretch>
          </a:blipFill>
        </p:spPr>
      </p:sp>
      <p:sp>
        <p:nvSpPr>
          <p:cNvPr name="Freeform 3" id="3"/>
          <p:cNvSpPr/>
          <p:nvPr/>
        </p:nvSpPr>
        <p:spPr>
          <a:xfrm flipH="false" flipV="false" rot="0">
            <a:off x="14526859" y="102870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9766303" y="2100866"/>
            <a:ext cx="5686185" cy="906149"/>
          </a:xfrm>
          <a:prstGeom prst="rect">
            <a:avLst/>
          </a:prstGeom>
        </p:spPr>
        <p:txBody>
          <a:bodyPr anchor="t" rtlCol="false" tIns="0" lIns="0" bIns="0" rIns="0">
            <a:spAutoFit/>
          </a:bodyPr>
          <a:lstStyle/>
          <a:p>
            <a:pPr algn="l">
              <a:lnSpc>
                <a:spcPts val="6800"/>
              </a:lnSpc>
            </a:pPr>
            <a:r>
              <a:rPr lang="en-US" sz="6800">
                <a:solidFill>
                  <a:srgbClr val="F0B92D"/>
                </a:solidFill>
                <a:latin typeface="Track"/>
                <a:ea typeface="Track"/>
                <a:cs typeface="Track"/>
                <a:sym typeface="Track"/>
              </a:rPr>
              <a:t>Objectives</a:t>
            </a:r>
          </a:p>
        </p:txBody>
      </p:sp>
      <p:sp>
        <p:nvSpPr>
          <p:cNvPr name="TextBox 6" id="6"/>
          <p:cNvSpPr txBox="true"/>
          <p:nvPr/>
        </p:nvSpPr>
        <p:spPr>
          <a:xfrm rot="0">
            <a:off x="9766303" y="3198080"/>
            <a:ext cx="6579736" cy="6214745"/>
          </a:xfrm>
          <a:prstGeom prst="rect">
            <a:avLst/>
          </a:prstGeom>
        </p:spPr>
        <p:txBody>
          <a:bodyPr anchor="t" rtlCol="false" tIns="0" lIns="0" bIns="0" rIns="0">
            <a:spAutoFit/>
          </a:bodyPr>
          <a:lstStyle/>
          <a:p>
            <a:pPr algn="just">
              <a:lnSpc>
                <a:spcPts val="2380"/>
              </a:lnSpc>
            </a:pPr>
            <a:r>
              <a:rPr lang="en-US" sz="1700">
                <a:solidFill>
                  <a:srgbClr val="FFFFFF"/>
                </a:solidFill>
                <a:latin typeface="Poppins"/>
                <a:ea typeface="Poppins"/>
                <a:cs typeface="Poppins"/>
                <a:sym typeface="Poppins"/>
              </a:rPr>
              <a:t>This project is centered around the analysis of pizza sales using SQL for data exploration and Power BI for visualization. It aims to uncover insights into sales performance and customer preferences by combining data-driven queries with dynamic dashboards.</a:t>
            </a:r>
          </a:p>
          <a:p>
            <a:pPr algn="just">
              <a:lnSpc>
                <a:spcPts val="2380"/>
              </a:lnSpc>
            </a:pPr>
          </a:p>
          <a:p>
            <a:pPr algn="just">
              <a:lnSpc>
                <a:spcPts val="2380"/>
              </a:lnSpc>
            </a:pPr>
            <a:r>
              <a:rPr lang="en-US" sz="1700">
                <a:solidFill>
                  <a:srgbClr val="FFFFFF"/>
                </a:solidFill>
                <a:latin typeface="Poppins"/>
                <a:ea typeface="Poppins"/>
                <a:cs typeface="Poppins"/>
                <a:sym typeface="Poppins"/>
              </a:rPr>
              <a:t>Key objectives include:</a:t>
            </a:r>
          </a:p>
          <a:p>
            <a:pPr algn="just" marL="367031" indent="-183515" lvl="1">
              <a:lnSpc>
                <a:spcPts val="2380"/>
              </a:lnSpc>
              <a:buFont typeface="Arial"/>
              <a:buChar char="•"/>
            </a:pPr>
            <a:r>
              <a:rPr lang="en-US" sz="1700">
                <a:solidFill>
                  <a:srgbClr val="FFFFFF"/>
                </a:solidFill>
                <a:latin typeface="Poppins"/>
                <a:ea typeface="Poppins"/>
                <a:cs typeface="Poppins"/>
                <a:sym typeface="Poppins"/>
              </a:rPr>
              <a:t>Retrieving the total number of orders placed.</a:t>
            </a:r>
          </a:p>
          <a:p>
            <a:pPr algn="just" marL="367031" indent="-183515" lvl="1">
              <a:lnSpc>
                <a:spcPts val="2380"/>
              </a:lnSpc>
              <a:buFont typeface="Arial"/>
              <a:buChar char="•"/>
            </a:pPr>
            <a:r>
              <a:rPr lang="en-US" sz="1700">
                <a:solidFill>
                  <a:srgbClr val="FFFFFF"/>
                </a:solidFill>
                <a:latin typeface="Poppins"/>
                <a:ea typeface="Poppins"/>
                <a:cs typeface="Poppins"/>
                <a:sym typeface="Poppins"/>
              </a:rPr>
              <a:t>Calculating the total revenue generated from pizza sales.</a:t>
            </a:r>
          </a:p>
          <a:p>
            <a:pPr algn="just" marL="367031" indent="-183515" lvl="1">
              <a:lnSpc>
                <a:spcPts val="2380"/>
              </a:lnSpc>
              <a:buFont typeface="Arial"/>
              <a:buChar char="•"/>
            </a:pPr>
            <a:r>
              <a:rPr lang="en-US" sz="1700">
                <a:solidFill>
                  <a:srgbClr val="FFFFFF"/>
                </a:solidFill>
                <a:latin typeface="Poppins"/>
                <a:ea typeface="Poppins"/>
                <a:cs typeface="Poppins"/>
                <a:sym typeface="Poppins"/>
              </a:rPr>
              <a:t>Identifying the highest-priced pizza on the menu.</a:t>
            </a:r>
          </a:p>
          <a:p>
            <a:pPr algn="just" marL="367031" indent="-183515" lvl="1">
              <a:lnSpc>
                <a:spcPts val="2380"/>
              </a:lnSpc>
              <a:buFont typeface="Arial"/>
              <a:buChar char="•"/>
            </a:pPr>
            <a:r>
              <a:rPr lang="en-US" sz="1700">
                <a:solidFill>
                  <a:srgbClr val="FFFFFF"/>
                </a:solidFill>
                <a:latin typeface="Poppins"/>
                <a:ea typeface="Poppins"/>
                <a:cs typeface="Poppins"/>
                <a:sym typeface="Poppins"/>
              </a:rPr>
              <a:t>Determining the most commonly ordered pizza size.</a:t>
            </a:r>
          </a:p>
          <a:p>
            <a:pPr algn="just" marL="367031" indent="-183515" lvl="1">
              <a:lnSpc>
                <a:spcPts val="2380"/>
              </a:lnSpc>
              <a:buFont typeface="Arial"/>
              <a:buChar char="•"/>
            </a:pPr>
            <a:r>
              <a:rPr lang="en-US" sz="1700">
                <a:solidFill>
                  <a:srgbClr val="FFFFFF"/>
                </a:solidFill>
                <a:latin typeface="Poppins"/>
                <a:ea typeface="Poppins"/>
                <a:cs typeface="Poppins"/>
                <a:sym typeface="Poppins"/>
              </a:rPr>
              <a:t>Listing the top 5 most ordered pizza types along with their quantities.</a:t>
            </a:r>
          </a:p>
          <a:p>
            <a:pPr algn="just">
              <a:lnSpc>
                <a:spcPts val="2380"/>
              </a:lnSpc>
            </a:pPr>
          </a:p>
          <a:p>
            <a:pPr algn="just">
              <a:lnSpc>
                <a:spcPts val="2380"/>
              </a:lnSpc>
            </a:pPr>
            <a:r>
              <a:rPr lang="en-US" sz="1700">
                <a:solidFill>
                  <a:srgbClr val="FFFFFF"/>
                </a:solidFill>
                <a:latin typeface="Poppins"/>
                <a:ea typeface="Poppins"/>
                <a:cs typeface="Poppins"/>
                <a:sym typeface="Poppins"/>
              </a:rPr>
              <a:t>Using SQL, we answered these business questions with precise queries, while Power BI brought those insights to life through clear visualizations—such as total revenue, pizza size distribution, top-selling pizzas, and category-based performance. This integrated approach offers a holistic view of the business and helps in making informed decisions.</a:t>
            </a:r>
          </a:p>
          <a:p>
            <a:pPr algn="just">
              <a:lnSpc>
                <a:spcPts val="2380"/>
              </a:lnSpc>
            </a:pPr>
          </a:p>
        </p:txBody>
      </p:sp>
      <p:sp>
        <p:nvSpPr>
          <p:cNvPr name="Freeform 7" id="7"/>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BA0818">
                <a:alpha val="100000"/>
              </a:srgbClr>
            </a:gs>
            <a:gs pos="100000">
              <a:srgbClr val="830007">
                <a:alpha val="100000"/>
              </a:srgbClr>
            </a:gs>
          </a:gsLst>
          <a:path path="circle">
            <a:fillToRect l="50000" r="50000" t="50000" b="50000"/>
          </a:path>
        </a:gradFill>
      </p:bgPr>
    </p:bg>
    <p:spTree>
      <p:nvGrpSpPr>
        <p:cNvPr id="1" name=""/>
        <p:cNvGrpSpPr/>
        <p:nvPr/>
      </p:nvGrpSpPr>
      <p:grpSpPr>
        <a:xfrm>
          <a:off x="0" y="0"/>
          <a:ext cx="0" cy="0"/>
          <a:chOff x="0" y="0"/>
          <a:chExt cx="0" cy="0"/>
        </a:xfrm>
      </p:grpSpPr>
      <p:sp>
        <p:nvSpPr>
          <p:cNvPr name="Freeform 2" id="2"/>
          <p:cNvSpPr/>
          <p:nvPr/>
        </p:nvSpPr>
        <p:spPr>
          <a:xfrm flipH="false" flipV="false" rot="0">
            <a:off x="8960120" y="357837"/>
            <a:ext cx="367761" cy="432197"/>
          </a:xfrm>
          <a:custGeom>
            <a:avLst/>
            <a:gdLst/>
            <a:ahLst/>
            <a:cxnLst/>
            <a:rect r="r" b="b" t="t" l="l"/>
            <a:pathLst>
              <a:path h="432197" w="367761">
                <a:moveTo>
                  <a:pt x="0" y="0"/>
                </a:moveTo>
                <a:lnTo>
                  <a:pt x="367760" y="0"/>
                </a:lnTo>
                <a:lnTo>
                  <a:pt x="367760" y="432197"/>
                </a:lnTo>
                <a:lnTo>
                  <a:pt x="0" y="4321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7320668" y="2188338"/>
            <a:ext cx="11476358" cy="5910325"/>
          </a:xfrm>
          <a:custGeom>
            <a:avLst/>
            <a:gdLst/>
            <a:ahLst/>
            <a:cxnLst/>
            <a:rect r="r" b="b" t="t" l="l"/>
            <a:pathLst>
              <a:path h="5910325" w="11476358">
                <a:moveTo>
                  <a:pt x="0" y="0"/>
                </a:moveTo>
                <a:lnTo>
                  <a:pt x="11476359" y="0"/>
                </a:lnTo>
                <a:lnTo>
                  <a:pt x="11476359" y="5910324"/>
                </a:lnTo>
                <a:lnTo>
                  <a:pt x="0" y="5910324"/>
                </a:lnTo>
                <a:lnTo>
                  <a:pt x="0" y="0"/>
                </a:lnTo>
                <a:close/>
              </a:path>
            </a:pathLst>
          </a:custGeom>
          <a:blipFill>
            <a:blip r:embed="rId4"/>
            <a:stretch>
              <a:fillRect l="0" t="0" r="0" b="0"/>
            </a:stretch>
          </a:blipFill>
        </p:spPr>
      </p:sp>
      <p:sp>
        <p:nvSpPr>
          <p:cNvPr name="TextBox 4" id="4"/>
          <p:cNvSpPr txBox="true"/>
          <p:nvPr/>
        </p:nvSpPr>
        <p:spPr>
          <a:xfrm rot="0">
            <a:off x="4523306" y="1123950"/>
            <a:ext cx="9241387" cy="819155"/>
          </a:xfrm>
          <a:prstGeom prst="rect">
            <a:avLst/>
          </a:prstGeom>
        </p:spPr>
        <p:txBody>
          <a:bodyPr anchor="t" rtlCol="false" tIns="0" lIns="0" bIns="0" rIns="0">
            <a:spAutoFit/>
          </a:bodyPr>
          <a:lstStyle/>
          <a:p>
            <a:pPr algn="ctr">
              <a:lnSpc>
                <a:spcPts val="6000"/>
              </a:lnSpc>
            </a:pPr>
            <a:r>
              <a:rPr lang="en-US" sz="6000">
                <a:solidFill>
                  <a:srgbClr val="F0B92D"/>
                </a:solidFill>
                <a:latin typeface="Track"/>
                <a:ea typeface="Track"/>
                <a:cs typeface="Track"/>
                <a:sym typeface="Track"/>
              </a:rPr>
              <a:t>POWER BI DASHBOARD</a:t>
            </a:r>
          </a:p>
        </p:txBody>
      </p:sp>
      <p:grpSp>
        <p:nvGrpSpPr>
          <p:cNvPr name="Group 5" id="5"/>
          <p:cNvGrpSpPr/>
          <p:nvPr/>
        </p:nvGrpSpPr>
        <p:grpSpPr>
          <a:xfrm rot="0">
            <a:off x="2927265" y="4214830"/>
            <a:ext cx="696589" cy="69658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7" id="7"/>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grpSp>
        <p:nvGrpSpPr>
          <p:cNvPr name="Group 8" id="8"/>
          <p:cNvGrpSpPr/>
          <p:nvPr/>
        </p:nvGrpSpPr>
        <p:grpSpPr>
          <a:xfrm rot="0">
            <a:off x="9813631" y="6891991"/>
            <a:ext cx="696589" cy="69658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10" id="10"/>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grpSp>
        <p:nvGrpSpPr>
          <p:cNvPr name="Group 11" id="11"/>
          <p:cNvGrpSpPr/>
          <p:nvPr/>
        </p:nvGrpSpPr>
        <p:grpSpPr>
          <a:xfrm rot="0">
            <a:off x="14664146" y="4214830"/>
            <a:ext cx="696589" cy="69658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0B92D"/>
            </a:solidFill>
          </p:spPr>
        </p:sp>
        <p:sp>
          <p:nvSpPr>
            <p:cNvPr name="TextBox 13" id="13"/>
            <p:cNvSpPr txBox="true"/>
            <p:nvPr/>
          </p:nvSpPr>
          <p:spPr>
            <a:xfrm>
              <a:off x="76200" y="95250"/>
              <a:ext cx="660400" cy="641350"/>
            </a:xfrm>
            <a:prstGeom prst="rect">
              <a:avLst/>
            </a:prstGeom>
          </p:spPr>
          <p:txBody>
            <a:bodyPr anchor="ctr" rtlCol="false" tIns="50800" lIns="50800" bIns="50800" rIns="50800"/>
            <a:lstStyle/>
            <a:p>
              <a:pPr algn="ctr">
                <a:lnSpc>
                  <a:spcPts val="2000"/>
                </a:lnSpc>
              </a:pPr>
            </a:p>
          </p:txBody>
        </p:sp>
      </p:grpSp>
      <p:sp>
        <p:nvSpPr>
          <p:cNvPr name="Freeform 14" id="14"/>
          <p:cNvSpPr/>
          <p:nvPr/>
        </p:nvSpPr>
        <p:spPr>
          <a:xfrm flipH="false" flipV="false" rot="2063558">
            <a:off x="10358263" y="8453659"/>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5"/>
            <a:stretch>
              <a:fillRect l="0" t="0" r="0" b="0"/>
            </a:stretch>
          </a:blipFill>
        </p:spPr>
      </p:sp>
      <p:sp>
        <p:nvSpPr>
          <p:cNvPr name="Freeform 15" id="15"/>
          <p:cNvSpPr/>
          <p:nvPr/>
        </p:nvSpPr>
        <p:spPr>
          <a:xfrm flipH="false" flipV="false" rot="5400000">
            <a:off x="13655778" y="2188338"/>
            <a:ext cx="11476358" cy="5910325"/>
          </a:xfrm>
          <a:custGeom>
            <a:avLst/>
            <a:gdLst/>
            <a:ahLst/>
            <a:cxnLst/>
            <a:rect r="r" b="b" t="t" l="l"/>
            <a:pathLst>
              <a:path h="5910325" w="11476358">
                <a:moveTo>
                  <a:pt x="0" y="0"/>
                </a:moveTo>
                <a:lnTo>
                  <a:pt x="11476358" y="0"/>
                </a:lnTo>
                <a:lnTo>
                  <a:pt x="11476358" y="5910324"/>
                </a:lnTo>
                <a:lnTo>
                  <a:pt x="0" y="5910324"/>
                </a:lnTo>
                <a:lnTo>
                  <a:pt x="0" y="0"/>
                </a:lnTo>
                <a:close/>
              </a:path>
            </a:pathLst>
          </a:custGeom>
          <a:blipFill>
            <a:blip r:embed="rId4"/>
            <a:stretch>
              <a:fillRect l="0" t="0" r="0" b="0"/>
            </a:stretch>
          </a:blipFill>
        </p:spPr>
      </p:sp>
      <p:sp>
        <p:nvSpPr>
          <p:cNvPr name="Freeform 16" id="16"/>
          <p:cNvSpPr/>
          <p:nvPr/>
        </p:nvSpPr>
        <p:spPr>
          <a:xfrm flipH="false" flipV="false" rot="8498823">
            <a:off x="14433431" y="297841"/>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5"/>
            <a:stretch>
              <a:fillRect l="0" t="0" r="0" b="0"/>
            </a:stretch>
          </a:blipFill>
        </p:spPr>
      </p:sp>
      <p:sp>
        <p:nvSpPr>
          <p:cNvPr name="Freeform 17" id="17"/>
          <p:cNvSpPr/>
          <p:nvPr/>
        </p:nvSpPr>
        <p:spPr>
          <a:xfrm flipH="false" flipV="false" rot="-3755670">
            <a:off x="-304395" y="4363377"/>
            <a:ext cx="1285177" cy="2326113"/>
          </a:xfrm>
          <a:custGeom>
            <a:avLst/>
            <a:gdLst/>
            <a:ahLst/>
            <a:cxnLst/>
            <a:rect r="r" b="b" t="t" l="l"/>
            <a:pathLst>
              <a:path h="2326113" w="1285177">
                <a:moveTo>
                  <a:pt x="0" y="0"/>
                </a:moveTo>
                <a:lnTo>
                  <a:pt x="1285177" y="0"/>
                </a:lnTo>
                <a:lnTo>
                  <a:pt x="1285177" y="2326113"/>
                </a:lnTo>
                <a:lnTo>
                  <a:pt x="0" y="2326113"/>
                </a:lnTo>
                <a:lnTo>
                  <a:pt x="0" y="0"/>
                </a:lnTo>
                <a:close/>
              </a:path>
            </a:pathLst>
          </a:custGeom>
          <a:blipFill>
            <a:blip r:embed="rId5"/>
            <a:stretch>
              <a:fillRect l="0" t="0" r="0" b="0"/>
            </a:stretch>
          </a:blipFill>
        </p:spPr>
      </p:sp>
      <p:sp>
        <p:nvSpPr>
          <p:cNvPr name="Freeform 18" id="18"/>
          <p:cNvSpPr/>
          <p:nvPr/>
        </p:nvSpPr>
        <p:spPr>
          <a:xfrm flipH="false" flipV="false" rot="0">
            <a:off x="2153724" y="9430513"/>
            <a:ext cx="1338372" cy="1341727"/>
          </a:xfrm>
          <a:custGeom>
            <a:avLst/>
            <a:gdLst/>
            <a:ahLst/>
            <a:cxnLst/>
            <a:rect r="r" b="b" t="t" l="l"/>
            <a:pathLst>
              <a:path h="1341727" w="1338372">
                <a:moveTo>
                  <a:pt x="0" y="0"/>
                </a:moveTo>
                <a:lnTo>
                  <a:pt x="1338372" y="0"/>
                </a:lnTo>
                <a:lnTo>
                  <a:pt x="1338372" y="1341727"/>
                </a:lnTo>
                <a:lnTo>
                  <a:pt x="0" y="1341727"/>
                </a:lnTo>
                <a:lnTo>
                  <a:pt x="0" y="0"/>
                </a:lnTo>
                <a:close/>
              </a:path>
            </a:pathLst>
          </a:custGeom>
          <a:blipFill>
            <a:blip r:embed="rId6"/>
            <a:stretch>
              <a:fillRect l="0" t="0" r="0" b="0"/>
            </a:stretch>
          </a:blipFill>
        </p:spPr>
      </p:sp>
      <p:sp>
        <p:nvSpPr>
          <p:cNvPr name="Freeform 19" id="19"/>
          <p:cNvSpPr/>
          <p:nvPr/>
        </p:nvSpPr>
        <p:spPr>
          <a:xfrm flipH="false" flipV="false" rot="0">
            <a:off x="4523306" y="-313027"/>
            <a:ext cx="1338372" cy="1341727"/>
          </a:xfrm>
          <a:custGeom>
            <a:avLst/>
            <a:gdLst/>
            <a:ahLst/>
            <a:cxnLst/>
            <a:rect r="r" b="b" t="t" l="l"/>
            <a:pathLst>
              <a:path h="1341727" w="1338372">
                <a:moveTo>
                  <a:pt x="0" y="0"/>
                </a:moveTo>
                <a:lnTo>
                  <a:pt x="1338373" y="0"/>
                </a:lnTo>
                <a:lnTo>
                  <a:pt x="1338373" y="1341727"/>
                </a:lnTo>
                <a:lnTo>
                  <a:pt x="0" y="1341727"/>
                </a:lnTo>
                <a:lnTo>
                  <a:pt x="0" y="0"/>
                </a:lnTo>
                <a:close/>
              </a:path>
            </a:pathLst>
          </a:custGeom>
          <a:blipFill>
            <a:blip r:embed="rId6"/>
            <a:stretch>
              <a:fillRect l="0" t="0" r="0" b="0"/>
            </a:stretch>
          </a:blipFill>
        </p:spPr>
      </p:sp>
      <p:sp>
        <p:nvSpPr>
          <p:cNvPr name="Freeform 20" id="20"/>
          <p:cNvSpPr/>
          <p:nvPr/>
        </p:nvSpPr>
        <p:spPr>
          <a:xfrm flipH="false" flipV="false" rot="-4885531">
            <a:off x="17172178" y="6713818"/>
            <a:ext cx="1338372" cy="1341727"/>
          </a:xfrm>
          <a:custGeom>
            <a:avLst/>
            <a:gdLst/>
            <a:ahLst/>
            <a:cxnLst/>
            <a:rect r="r" b="b" t="t" l="l"/>
            <a:pathLst>
              <a:path h="1341727" w="1338372">
                <a:moveTo>
                  <a:pt x="0" y="0"/>
                </a:moveTo>
                <a:lnTo>
                  <a:pt x="1338372" y="0"/>
                </a:lnTo>
                <a:lnTo>
                  <a:pt x="1338372" y="1341726"/>
                </a:lnTo>
                <a:lnTo>
                  <a:pt x="0" y="1341726"/>
                </a:lnTo>
                <a:lnTo>
                  <a:pt x="0" y="0"/>
                </a:lnTo>
                <a:close/>
              </a:path>
            </a:pathLst>
          </a:custGeom>
          <a:blipFill>
            <a:blip r:embed="rId6"/>
            <a:stretch>
              <a:fillRect l="0" t="0" r="0" b="0"/>
            </a:stretch>
          </a:blipFill>
        </p:spPr>
      </p:sp>
      <p:sp>
        <p:nvSpPr>
          <p:cNvPr name="Freeform 21" id="21"/>
          <p:cNvSpPr/>
          <p:nvPr/>
        </p:nvSpPr>
        <p:spPr>
          <a:xfrm flipH="false" flipV="false" rot="0">
            <a:off x="2964891" y="2118764"/>
            <a:ext cx="12814940" cy="7311749"/>
          </a:xfrm>
          <a:custGeom>
            <a:avLst/>
            <a:gdLst/>
            <a:ahLst/>
            <a:cxnLst/>
            <a:rect r="r" b="b" t="t" l="l"/>
            <a:pathLst>
              <a:path h="7311749" w="12814940">
                <a:moveTo>
                  <a:pt x="0" y="0"/>
                </a:moveTo>
                <a:lnTo>
                  <a:pt x="12814940" y="0"/>
                </a:lnTo>
                <a:lnTo>
                  <a:pt x="12814940" y="7311749"/>
                </a:lnTo>
                <a:lnTo>
                  <a:pt x="0" y="7311749"/>
                </a:lnTo>
                <a:lnTo>
                  <a:pt x="0" y="0"/>
                </a:lnTo>
                <a:close/>
              </a:path>
            </a:pathLst>
          </a:custGeom>
          <a:blipFill>
            <a:blip r:embed="rId7"/>
            <a:stretch>
              <a:fillRect l="0" t="-717" r="0" b="-717"/>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38984" y="2898270"/>
            <a:ext cx="15010032" cy="5836570"/>
          </a:xfrm>
          <a:custGeom>
            <a:avLst/>
            <a:gdLst/>
            <a:ahLst/>
            <a:cxnLst/>
            <a:rect r="r" b="b" t="t" l="l"/>
            <a:pathLst>
              <a:path h="5836570" w="15010032">
                <a:moveTo>
                  <a:pt x="0" y="0"/>
                </a:moveTo>
                <a:lnTo>
                  <a:pt x="15010032" y="0"/>
                </a:lnTo>
                <a:lnTo>
                  <a:pt x="15010032" y="5836570"/>
                </a:lnTo>
                <a:lnTo>
                  <a:pt x="0" y="5836570"/>
                </a:lnTo>
                <a:lnTo>
                  <a:pt x="0" y="0"/>
                </a:lnTo>
                <a:close/>
              </a:path>
            </a:pathLst>
          </a:custGeom>
          <a:blipFill>
            <a:blip r:embed="rId7"/>
            <a:stretch>
              <a:fillRect l="-765" t="0" r="-765" b="-1178"/>
            </a:stretch>
          </a:blipFill>
        </p:spPr>
      </p:sp>
      <p:sp>
        <p:nvSpPr>
          <p:cNvPr name="TextBox 8" id="8"/>
          <p:cNvSpPr txBox="true"/>
          <p:nvPr/>
        </p:nvSpPr>
        <p:spPr>
          <a:xfrm rot="0">
            <a:off x="1028700" y="1794763"/>
            <a:ext cx="16230600" cy="598682"/>
          </a:xfrm>
          <a:prstGeom prst="rect">
            <a:avLst/>
          </a:prstGeom>
        </p:spPr>
        <p:txBody>
          <a:bodyPr anchor="t" rtlCol="false" tIns="0" lIns="0" bIns="0" rIns="0">
            <a:spAutoFit/>
          </a:bodyPr>
          <a:lstStyle/>
          <a:p>
            <a:pPr algn="l">
              <a:lnSpc>
                <a:spcPts val="4800"/>
              </a:lnSpc>
            </a:pPr>
            <a:r>
              <a:rPr lang="en-US" sz="4800">
                <a:solidFill>
                  <a:srgbClr val="F0B92D"/>
                </a:solidFill>
                <a:latin typeface="Track"/>
                <a:ea typeface="Track"/>
                <a:cs typeface="Track"/>
                <a:sym typeface="Track"/>
              </a:rPr>
              <a:t>Retrieve the total number of orders placed.</a:t>
            </a:r>
          </a:p>
          <a:p>
            <a:pPr algn="l">
              <a:lnSpc>
                <a:spcPts val="10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748474" y="2744152"/>
            <a:ext cx="14791051" cy="5713044"/>
          </a:xfrm>
          <a:custGeom>
            <a:avLst/>
            <a:gdLst/>
            <a:ahLst/>
            <a:cxnLst/>
            <a:rect r="r" b="b" t="t" l="l"/>
            <a:pathLst>
              <a:path h="5713044" w="14791051">
                <a:moveTo>
                  <a:pt x="0" y="0"/>
                </a:moveTo>
                <a:lnTo>
                  <a:pt x="14791052" y="0"/>
                </a:lnTo>
                <a:lnTo>
                  <a:pt x="14791052" y="5713043"/>
                </a:lnTo>
                <a:lnTo>
                  <a:pt x="0" y="5713043"/>
                </a:lnTo>
                <a:lnTo>
                  <a:pt x="0" y="0"/>
                </a:lnTo>
                <a:close/>
              </a:path>
            </a:pathLst>
          </a:custGeom>
          <a:blipFill>
            <a:blip r:embed="rId7"/>
            <a:stretch>
              <a:fillRect l="0" t="0" r="0" b="0"/>
            </a:stretch>
          </a:blipFill>
        </p:spPr>
      </p:sp>
      <p:sp>
        <p:nvSpPr>
          <p:cNvPr name="TextBox 8" id="8"/>
          <p:cNvSpPr txBox="true"/>
          <p:nvPr/>
        </p:nvSpPr>
        <p:spPr>
          <a:xfrm rot="0">
            <a:off x="1028700" y="1766188"/>
            <a:ext cx="16230600" cy="473139"/>
          </a:xfrm>
          <a:prstGeom prst="rect">
            <a:avLst/>
          </a:prstGeom>
        </p:spPr>
        <p:txBody>
          <a:bodyPr anchor="t" rtlCol="false" tIns="0" lIns="0" bIns="0" rIns="0">
            <a:spAutoFit/>
          </a:bodyPr>
          <a:lstStyle/>
          <a:p>
            <a:pPr algn="l">
              <a:lnSpc>
                <a:spcPts val="3700"/>
              </a:lnSpc>
            </a:pPr>
            <a:r>
              <a:rPr lang="en-US" sz="3700">
                <a:solidFill>
                  <a:srgbClr val="F0B92D"/>
                </a:solidFill>
                <a:latin typeface="Track"/>
                <a:ea typeface="Track"/>
                <a:cs typeface="Track"/>
                <a:sym typeface="Track"/>
              </a:rPr>
              <a:t>Calculate the total revenue generated from pizza sales.</a:t>
            </a:r>
          </a:p>
          <a:p>
            <a:pPr algn="l">
              <a:lnSpc>
                <a:spcPts val="10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037667" y="2854745"/>
            <a:ext cx="14212667" cy="5525174"/>
          </a:xfrm>
          <a:custGeom>
            <a:avLst/>
            <a:gdLst/>
            <a:ahLst/>
            <a:cxnLst/>
            <a:rect r="r" b="b" t="t" l="l"/>
            <a:pathLst>
              <a:path h="5525174" w="14212667">
                <a:moveTo>
                  <a:pt x="0" y="0"/>
                </a:moveTo>
                <a:lnTo>
                  <a:pt x="14212666" y="0"/>
                </a:lnTo>
                <a:lnTo>
                  <a:pt x="14212666" y="5525174"/>
                </a:lnTo>
                <a:lnTo>
                  <a:pt x="0" y="5525174"/>
                </a:lnTo>
                <a:lnTo>
                  <a:pt x="0" y="0"/>
                </a:lnTo>
                <a:close/>
              </a:path>
            </a:pathLst>
          </a:custGeom>
          <a:blipFill>
            <a:blip r:embed="rId7"/>
            <a:stretch>
              <a:fillRect l="0" t="0" r="0" b="0"/>
            </a:stretch>
          </a:blipFill>
        </p:spPr>
      </p:sp>
      <p:sp>
        <p:nvSpPr>
          <p:cNvPr name="TextBox 8" id="8"/>
          <p:cNvSpPr txBox="true"/>
          <p:nvPr/>
        </p:nvSpPr>
        <p:spPr>
          <a:xfrm rot="0">
            <a:off x="1028700" y="1775713"/>
            <a:ext cx="16230600" cy="574207"/>
          </a:xfrm>
          <a:prstGeom prst="rect">
            <a:avLst/>
          </a:prstGeom>
        </p:spPr>
        <p:txBody>
          <a:bodyPr anchor="t" rtlCol="false" tIns="0" lIns="0" bIns="0" rIns="0">
            <a:spAutoFit/>
          </a:bodyPr>
          <a:lstStyle/>
          <a:p>
            <a:pPr algn="l">
              <a:lnSpc>
                <a:spcPts val="4100"/>
              </a:lnSpc>
            </a:pPr>
            <a:r>
              <a:rPr lang="en-US" sz="4100">
                <a:solidFill>
                  <a:srgbClr val="F0B92D"/>
                </a:solidFill>
                <a:latin typeface="Track"/>
                <a:ea typeface="Track"/>
                <a:cs typeface="Track"/>
                <a:sym typeface="Track"/>
              </a:rPr>
              <a:t>Identify the highest-priced pizza.</a:t>
            </a:r>
          </a:p>
          <a:p>
            <a:pPr algn="l">
              <a:lnSpc>
                <a:spcPts val="50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981993" y="2854745"/>
            <a:ext cx="14324013" cy="5675890"/>
          </a:xfrm>
          <a:custGeom>
            <a:avLst/>
            <a:gdLst/>
            <a:ahLst/>
            <a:cxnLst/>
            <a:rect r="r" b="b" t="t" l="l"/>
            <a:pathLst>
              <a:path h="5675890" w="14324013">
                <a:moveTo>
                  <a:pt x="0" y="0"/>
                </a:moveTo>
                <a:lnTo>
                  <a:pt x="14324014" y="0"/>
                </a:lnTo>
                <a:lnTo>
                  <a:pt x="14324014" y="5675890"/>
                </a:lnTo>
                <a:lnTo>
                  <a:pt x="0" y="5675890"/>
                </a:lnTo>
                <a:lnTo>
                  <a:pt x="0" y="0"/>
                </a:lnTo>
                <a:close/>
              </a:path>
            </a:pathLst>
          </a:custGeom>
          <a:blipFill>
            <a:blip r:embed="rId7"/>
            <a:stretch>
              <a:fillRect l="0" t="0" r="0" b="0"/>
            </a:stretch>
          </a:blipFill>
        </p:spPr>
      </p:sp>
      <p:sp>
        <p:nvSpPr>
          <p:cNvPr name="TextBox 8" id="8"/>
          <p:cNvSpPr txBox="true"/>
          <p:nvPr/>
        </p:nvSpPr>
        <p:spPr>
          <a:xfrm rot="0">
            <a:off x="1028700" y="1775713"/>
            <a:ext cx="16230600" cy="574207"/>
          </a:xfrm>
          <a:prstGeom prst="rect">
            <a:avLst/>
          </a:prstGeom>
        </p:spPr>
        <p:txBody>
          <a:bodyPr anchor="t" rtlCol="false" tIns="0" lIns="0" bIns="0" rIns="0">
            <a:spAutoFit/>
          </a:bodyPr>
          <a:lstStyle/>
          <a:p>
            <a:pPr algn="l">
              <a:lnSpc>
                <a:spcPts val="4100"/>
              </a:lnSpc>
            </a:pPr>
            <a:r>
              <a:rPr lang="en-US" sz="4100">
                <a:solidFill>
                  <a:srgbClr val="F0B92D"/>
                </a:solidFill>
                <a:latin typeface="Track"/>
                <a:ea typeface="Track"/>
                <a:cs typeface="Track"/>
                <a:sym typeface="Track"/>
              </a:rPr>
              <a:t>Identify the most common pizza size ordered.</a:t>
            </a:r>
          </a:p>
          <a:p>
            <a:pPr algn="l">
              <a:lnSpc>
                <a:spcPts val="50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334" r="0" b="-3110"/>
            </a:stretch>
          </a:blipFill>
        </p:spPr>
      </p:sp>
      <p:sp>
        <p:nvSpPr>
          <p:cNvPr name="Freeform 3" id="3"/>
          <p:cNvSpPr/>
          <p:nvPr/>
        </p:nvSpPr>
        <p:spPr>
          <a:xfrm flipH="false" flipV="false" rot="0">
            <a:off x="-531397" y="8530635"/>
            <a:ext cx="2337169" cy="2402697"/>
          </a:xfrm>
          <a:custGeom>
            <a:avLst/>
            <a:gdLst/>
            <a:ahLst/>
            <a:cxnLst/>
            <a:rect r="r" b="b" t="t" l="l"/>
            <a:pathLst>
              <a:path h="2402697" w="2337169">
                <a:moveTo>
                  <a:pt x="0" y="0"/>
                </a:moveTo>
                <a:lnTo>
                  <a:pt x="2337169" y="0"/>
                </a:lnTo>
                <a:lnTo>
                  <a:pt x="2337169" y="2402698"/>
                </a:lnTo>
                <a:lnTo>
                  <a:pt x="0" y="24026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8323121" y="-1201349"/>
            <a:ext cx="2337169" cy="2402697"/>
          </a:xfrm>
          <a:custGeom>
            <a:avLst/>
            <a:gdLst/>
            <a:ahLst/>
            <a:cxnLst/>
            <a:rect r="r" b="b" t="t" l="l"/>
            <a:pathLst>
              <a:path h="2402697" w="2337169">
                <a:moveTo>
                  <a:pt x="2337169" y="2402698"/>
                </a:moveTo>
                <a:lnTo>
                  <a:pt x="0" y="2402698"/>
                </a:lnTo>
                <a:lnTo>
                  <a:pt x="0" y="0"/>
                </a:lnTo>
                <a:lnTo>
                  <a:pt x="2337169" y="0"/>
                </a:lnTo>
                <a:lnTo>
                  <a:pt x="2337169" y="2402698"/>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6346040" y="8530635"/>
            <a:ext cx="2337169" cy="2402697"/>
          </a:xfrm>
          <a:custGeom>
            <a:avLst/>
            <a:gdLst/>
            <a:ahLst/>
            <a:cxnLst/>
            <a:rect r="r" b="b" t="t" l="l"/>
            <a:pathLst>
              <a:path h="2402697" w="2337169">
                <a:moveTo>
                  <a:pt x="2337169" y="0"/>
                </a:moveTo>
                <a:lnTo>
                  <a:pt x="0" y="0"/>
                </a:lnTo>
                <a:lnTo>
                  <a:pt x="0" y="2402698"/>
                </a:lnTo>
                <a:lnTo>
                  <a:pt x="2337169" y="2402698"/>
                </a:lnTo>
                <a:lnTo>
                  <a:pt x="2337169"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28700" y="985250"/>
            <a:ext cx="367761" cy="432197"/>
          </a:xfrm>
          <a:custGeom>
            <a:avLst/>
            <a:gdLst/>
            <a:ahLst/>
            <a:cxnLst/>
            <a:rect r="r" b="b" t="t" l="l"/>
            <a:pathLst>
              <a:path h="432197" w="367761">
                <a:moveTo>
                  <a:pt x="0" y="0"/>
                </a:moveTo>
                <a:lnTo>
                  <a:pt x="367761" y="0"/>
                </a:lnTo>
                <a:lnTo>
                  <a:pt x="367761" y="432197"/>
                </a:lnTo>
                <a:lnTo>
                  <a:pt x="0" y="43219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083972" y="2595214"/>
            <a:ext cx="14262068" cy="5562206"/>
          </a:xfrm>
          <a:custGeom>
            <a:avLst/>
            <a:gdLst/>
            <a:ahLst/>
            <a:cxnLst/>
            <a:rect r="r" b="b" t="t" l="l"/>
            <a:pathLst>
              <a:path h="5562206" w="14262068">
                <a:moveTo>
                  <a:pt x="0" y="0"/>
                </a:moveTo>
                <a:lnTo>
                  <a:pt x="14262068" y="0"/>
                </a:lnTo>
                <a:lnTo>
                  <a:pt x="14262068" y="5562206"/>
                </a:lnTo>
                <a:lnTo>
                  <a:pt x="0" y="5562206"/>
                </a:lnTo>
                <a:lnTo>
                  <a:pt x="0" y="0"/>
                </a:lnTo>
                <a:close/>
              </a:path>
            </a:pathLst>
          </a:custGeom>
          <a:blipFill>
            <a:blip r:embed="rId7"/>
            <a:stretch>
              <a:fillRect l="0" t="0" r="0" b="0"/>
            </a:stretch>
          </a:blipFill>
        </p:spPr>
      </p:sp>
      <p:sp>
        <p:nvSpPr>
          <p:cNvPr name="TextBox 8" id="8"/>
          <p:cNvSpPr txBox="true"/>
          <p:nvPr/>
        </p:nvSpPr>
        <p:spPr>
          <a:xfrm rot="0">
            <a:off x="1028700" y="1766188"/>
            <a:ext cx="16230600" cy="455811"/>
          </a:xfrm>
          <a:prstGeom prst="rect">
            <a:avLst/>
          </a:prstGeom>
        </p:spPr>
        <p:txBody>
          <a:bodyPr anchor="t" rtlCol="false" tIns="0" lIns="0" bIns="0" rIns="0">
            <a:spAutoFit/>
          </a:bodyPr>
          <a:lstStyle/>
          <a:p>
            <a:pPr algn="l">
              <a:lnSpc>
                <a:spcPts val="3200"/>
              </a:lnSpc>
            </a:pPr>
            <a:r>
              <a:rPr lang="en-US" sz="3200">
                <a:solidFill>
                  <a:srgbClr val="F0B92D"/>
                </a:solidFill>
                <a:latin typeface="Track"/>
                <a:ea typeface="Track"/>
                <a:cs typeface="Track"/>
                <a:sym typeface="Track"/>
              </a:rPr>
              <a:t>List the top 5 most ordered pizza types along with their quantities.</a:t>
            </a:r>
          </a:p>
          <a:p>
            <a:pPr algn="l">
              <a:lnSpc>
                <a:spcPts val="50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DAGuTRkaGgQ</dc:identifier>
  <dcterms:modified xsi:type="dcterms:W3CDTF">2011-08-01T06:04:30Z</dcterms:modified>
  <cp:revision>1</cp:revision>
  <dc:title>Red and Black Modern Paper Illustrative Pizza Restaurant Presentation</dc:title>
</cp:coreProperties>
</file>

<file path=docProps/thumbnail.jpeg>
</file>